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Calistoga" charset="1" panose="00000500000000000000"/>
      <p:regular r:id="rId27"/>
    </p:embeddedFont>
    <p:embeddedFont>
      <p:font typeface="Livvic" charset="1" panose="00000000000000000000"/>
      <p:regular r:id="rId28"/>
    </p:embeddedFont>
    <p:embeddedFont>
      <p:font typeface="Paytone One" charset="1" panose="00000500000000000000"/>
      <p:regular r:id="rId29"/>
    </p:embeddedFont>
    <p:embeddedFont>
      <p:font typeface="Livvic Bold" charset="1" panose="00000000000000000000"/>
      <p:regular r:id="rId30"/>
    </p:embeddedFont>
    <p:embeddedFont>
      <p:font typeface="Bobby Jone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7665" y="-170095"/>
            <a:ext cx="9317532" cy="10711683"/>
            <a:chOff x="0" y="0"/>
            <a:chExt cx="2454000" cy="28211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4000" cy="2821184"/>
            </a:xfrm>
            <a:custGeom>
              <a:avLst/>
              <a:gdLst/>
              <a:ahLst/>
              <a:cxnLst/>
              <a:rect r="r" b="b" t="t" l="l"/>
              <a:pathLst>
                <a:path h="2821184" w="2454000">
                  <a:moveTo>
                    <a:pt x="0" y="0"/>
                  </a:moveTo>
                  <a:lnTo>
                    <a:pt x="2454000" y="0"/>
                  </a:lnTo>
                  <a:lnTo>
                    <a:pt x="2454000" y="2821184"/>
                  </a:lnTo>
                  <a:lnTo>
                    <a:pt x="0" y="2821184"/>
                  </a:lnTo>
                  <a:close/>
                </a:path>
              </a:pathLst>
            </a:custGeom>
            <a:solidFill>
              <a:srgbClr val="093362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54000" cy="2878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8690" y="1323003"/>
            <a:ext cx="6289316" cy="1839625"/>
          </a:xfrm>
          <a:custGeom>
            <a:avLst/>
            <a:gdLst/>
            <a:ahLst/>
            <a:cxnLst/>
            <a:rect r="r" b="b" t="t" l="l"/>
            <a:pathLst>
              <a:path h="1839625" w="6289316">
                <a:moveTo>
                  <a:pt x="0" y="0"/>
                </a:moveTo>
                <a:lnTo>
                  <a:pt x="6289316" y="0"/>
                </a:lnTo>
                <a:lnTo>
                  <a:pt x="6289316" y="1839624"/>
                </a:lnTo>
                <a:lnTo>
                  <a:pt x="0" y="183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8032" y="2771813"/>
            <a:ext cx="7830631" cy="478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2"/>
              </a:lnSpc>
            </a:pPr>
            <a:r>
              <a:rPr lang="en-US" sz="9211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THỜI TIẾT TẠI VIỆT NAM (2009–2021)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5572" y="7861319"/>
            <a:ext cx="4651058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GVHD: TS. Bùi Tiến Lên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Nhóm 18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46529" y="628947"/>
            <a:ext cx="339363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TRỰC QUAN HOÁ DỮ LIỆU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5572" y="9620270"/>
            <a:ext cx="321105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[LT] ĐỒ ÁN GIỮA KỲ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5129" y="2570409"/>
            <a:ext cx="13017741" cy="6831175"/>
          </a:xfrm>
          <a:custGeom>
            <a:avLst/>
            <a:gdLst/>
            <a:ahLst/>
            <a:cxnLst/>
            <a:rect r="r" b="b" t="t" l="l"/>
            <a:pathLst>
              <a:path h="6831175" w="13017741">
                <a:moveTo>
                  <a:pt x="0" y="0"/>
                </a:moveTo>
                <a:lnTo>
                  <a:pt x="13017742" y="0"/>
                </a:lnTo>
                <a:lnTo>
                  <a:pt x="13017742" y="6831175"/>
                </a:lnTo>
                <a:lnTo>
                  <a:pt x="0" y="6831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08788" y="1056988"/>
            <a:ext cx="9870425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4"/>
              </a:lnSpc>
            </a:pPr>
            <a:r>
              <a:rPr lang="en-US" sz="5499">
                <a:solidFill>
                  <a:srgbClr val="093362"/>
                </a:solidFill>
                <a:latin typeface="Calistoga"/>
                <a:ea typeface="Calistoga"/>
                <a:cs typeface="Calistoga"/>
                <a:sym typeface="Calistoga"/>
              </a:rPr>
              <a:t>TIỀN XỬ LÝ DỮ LIỆU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87149"/>
            <a:ext cx="1645023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93362"/>
                </a:solidFill>
                <a:latin typeface="Calistoga"/>
                <a:ea typeface="Calistoga"/>
                <a:cs typeface="Calistoga"/>
                <a:sym typeface="Calistoga"/>
              </a:rPr>
              <a:t>Bộ dữ liệu sau khi được làm sạch, bao gồm 14 cột và 181957 dòng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8257" y="2268305"/>
            <a:ext cx="7623017" cy="234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9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GIỚI THIỆU DASHBOARD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454582" y="127914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280605" y="-2151300"/>
            <a:ext cx="9007395" cy="13511092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513" r="-11801" b="-1255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469847"/>
            <a:ext cx="9974488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999">
                <a:solidFill>
                  <a:srgbClr val="093362"/>
                </a:solidFill>
                <a:latin typeface="Calistoga"/>
                <a:ea typeface="Calistoga"/>
                <a:cs typeface="Calistoga"/>
                <a:sym typeface="Calistoga"/>
              </a:rPr>
              <a:t>TIÊU CHÍ ĐÁNH GIÁ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737029" y="-821941"/>
            <a:ext cx="8804453" cy="1320668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7898" t="0" r="-4789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962249"/>
            <a:ext cx="770751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Dữ liệu được lấy từ Kaggle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Sử dụng dữ liệu minh bạch, đáng tin cậy, được kiểm tra quy trình xử lý dữ liệu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Giấy phép: CC0 Public Domain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65180"/>
            <a:ext cx="7707511" cy="159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</a:pPr>
            <a:r>
              <a:rPr lang="en-US" sz="48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KẾT HỢP NGUỒN DỮ LIỆU ĐÁNG TIN CẬY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8721" y="0"/>
            <a:ext cx="12211425" cy="10287000"/>
          </a:xfrm>
          <a:custGeom>
            <a:avLst/>
            <a:gdLst/>
            <a:ahLst/>
            <a:cxnLst/>
            <a:rect r="r" b="b" t="t" l="l"/>
            <a:pathLst>
              <a:path h="10287000" w="12211425">
                <a:moveTo>
                  <a:pt x="0" y="0"/>
                </a:moveTo>
                <a:lnTo>
                  <a:pt x="12211425" y="0"/>
                </a:lnTo>
                <a:lnTo>
                  <a:pt x="122114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963" t="-4485" r="0" b="-44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8743" y="3887078"/>
            <a:ext cx="6750025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Đối tượng: nhà khoa học khí hậu và môi trường, các tổ chức quản lý khí tượng và ngành giáo dục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Chọn loại biểu đồ phù hợp với mục tiêu thể hiện và phân tích được thời tiết và khí hậu của Việt Nam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8743" y="2360242"/>
            <a:ext cx="6955964" cy="65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sz="4899">
                <a:solidFill>
                  <a:srgbClr val="093362"/>
                </a:solidFill>
                <a:latin typeface="Calistoga"/>
                <a:ea typeface="Calistoga"/>
                <a:cs typeface="Calistoga"/>
                <a:sym typeface="Calistoga"/>
              </a:rPr>
              <a:t> PHÙ HỢP VỚI MỤC ĐÍCH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7435" y="5472589"/>
            <a:ext cx="9490565" cy="4814411"/>
          </a:xfrm>
          <a:custGeom>
            <a:avLst/>
            <a:gdLst/>
            <a:ahLst/>
            <a:cxnLst/>
            <a:rect r="r" b="b" t="t" l="l"/>
            <a:pathLst>
              <a:path h="4814411" w="9490565">
                <a:moveTo>
                  <a:pt x="0" y="0"/>
                </a:moveTo>
                <a:lnTo>
                  <a:pt x="9490565" y="0"/>
                </a:lnTo>
                <a:lnTo>
                  <a:pt x="9490565" y="4814411"/>
                </a:lnTo>
                <a:lnTo>
                  <a:pt x="0" y="4814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2" t="0" r="-138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7435" y="-451328"/>
            <a:ext cx="9490565" cy="5923917"/>
          </a:xfrm>
          <a:custGeom>
            <a:avLst/>
            <a:gdLst/>
            <a:ahLst/>
            <a:cxnLst/>
            <a:rect r="r" b="b" t="t" l="l"/>
            <a:pathLst>
              <a:path h="5923917" w="9490565">
                <a:moveTo>
                  <a:pt x="0" y="0"/>
                </a:moveTo>
                <a:lnTo>
                  <a:pt x="9490565" y="0"/>
                </a:lnTo>
                <a:lnTo>
                  <a:pt x="9490565" y="5923917"/>
                </a:lnTo>
                <a:lnTo>
                  <a:pt x="0" y="5923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7831" y="4120039"/>
            <a:ext cx="7707511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Nội dung được lập luận với số liệu cụ thể và rút ra đánh giá chi tiết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Tận dụng mối quan hệ giữa các thông số để tính toán và phân tích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Kết hợp kiến thức địa lý phổ thông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831" y="2596355"/>
            <a:ext cx="7707511" cy="65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sz="48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RÕ RÀNG VÀ DỄ HIỂU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737029" y="-821941"/>
            <a:ext cx="8804453" cy="1320668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70240" t="0" r="-7024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726568"/>
            <a:ext cx="762301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Đảm bảo sự liên kết giữa các loại biểu đồ khác nhau trong mỗi dashboard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Đảm bảo tính kết nối giữa các phân tích để hướng đến kiến thức chung về thời tiết và khí hậu Việt Nam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105579"/>
            <a:ext cx="9793640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SỰ TÍCH HỢP VÀ LIÊN KẾT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737029" y="-821941"/>
            <a:ext cx="8804453" cy="1320668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1317" t="0" r="-6131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126932"/>
            <a:ext cx="762301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Cài đặt màng lọc để phân tách dữ liệu theo từng khu vực, vùng miền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Di chuột lên từng thành phần của biểu đồ sẽ thấy được thông tin chi tiết (tỉnh thành, số liệu, trung bình, phần trăm)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3476" y="2745860"/>
            <a:ext cx="8474441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5000">
                <a:solidFill>
                  <a:srgbClr val="093362"/>
                </a:solidFill>
                <a:latin typeface="Calistoga"/>
                <a:ea typeface="Calistoga"/>
                <a:cs typeface="Calistoga"/>
                <a:sym typeface="Calistoga"/>
              </a:rPr>
              <a:t>TƯƠNG TÁC VÀ ĐIỀU HƯỚNG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1717" y="0"/>
            <a:ext cx="9636283" cy="10523813"/>
          </a:xfrm>
          <a:custGeom>
            <a:avLst/>
            <a:gdLst/>
            <a:ahLst/>
            <a:cxnLst/>
            <a:rect r="r" b="b" t="t" l="l"/>
            <a:pathLst>
              <a:path h="10523813" w="9636283">
                <a:moveTo>
                  <a:pt x="0" y="0"/>
                </a:moveTo>
                <a:lnTo>
                  <a:pt x="9636283" y="0"/>
                </a:lnTo>
                <a:lnTo>
                  <a:pt x="9636283" y="10523813"/>
                </a:lnTo>
                <a:lnTo>
                  <a:pt x="0" y="1052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03" t="0" r="-3541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14157"/>
            <a:ext cx="704736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Đơn giản, tạo sự tương phản để thu hút sự chú ý, dễ hiểu và đầy đủ thông tin cần thiết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Màu sắc phù hợp với các thông số được biểu diễn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0875" y="2717588"/>
            <a:ext cx="762301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5000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 THIẾT KẾ HẤP DẪN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737029" y="-821941"/>
            <a:ext cx="8804453" cy="1320668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1731" t="0" r="-6173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165334"/>
            <a:ext cx="7623017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Thể hiện xu hướng, mối quan hệ giữa các biến, và kết luận rõ ràng</a:t>
            </a:r>
          </a:p>
          <a:p>
            <a:pPr algn="l" marL="669289" indent="-334645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Số liệu thay đổi theo từng chỉ số một cách trực quan, phù hợp với kiến thức phổ thông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81406"/>
            <a:ext cx="762301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5000">
                <a:solidFill>
                  <a:srgbClr val="093362"/>
                </a:solidFill>
                <a:latin typeface="Calistoga"/>
                <a:ea typeface="Calistoga"/>
                <a:cs typeface="Calistoga"/>
                <a:sym typeface="Calistoga"/>
              </a:rPr>
              <a:t> PHÂN TÍCH DỮ LIỆU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737029" y="-821941"/>
            <a:ext cx="8804453" cy="1320668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709153" y="4057650"/>
            <a:ext cx="622156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21120579 - Phạm Thị Kiều Trinh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21120573 - Lê Phước Đoan Trang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21120582 - Đinh Hoàng Trung</a:t>
            </a:r>
          </a:p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21120568 - Lê Nguyễn Phương Thy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737029" y="-821941"/>
            <a:ext cx="8804453" cy="13206680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00" t="0" r="-6250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286659" y="1963186"/>
            <a:ext cx="506655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93362"/>
                </a:solidFill>
                <a:latin typeface="Paytone One"/>
                <a:ea typeface="Paytone One"/>
                <a:cs typeface="Paytone One"/>
                <a:sym typeface="Paytone One"/>
              </a:rPr>
              <a:t>Thành viên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737029" y="-821941"/>
            <a:ext cx="8804453" cy="1320668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83495" t="0" r="-8349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165334"/>
            <a:ext cx="7623017" cy="215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Đã cài đặt chatbox Gemini để giao tiếp dễ dàng thông qua bộ dữ liệu</a:t>
            </a:r>
          </a:p>
          <a:p>
            <a:pPr algn="l" marL="669289" indent="-334645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Phản hồi những câu hỏi một cách dễ dàng và nhanh chóng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81406"/>
            <a:ext cx="762301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5000">
                <a:solidFill>
                  <a:srgbClr val="093362"/>
                </a:solidFill>
                <a:latin typeface="Calistoga"/>
                <a:ea typeface="Calistoga"/>
                <a:cs typeface="Calistoga"/>
                <a:sym typeface="Calistoga"/>
              </a:rPr>
              <a:t>TÍCH HỢP AI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766" t="-51357" r="-58588" b="-569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7665" y="3230789"/>
            <a:ext cx="19203330" cy="4628115"/>
            <a:chOff x="0" y="0"/>
            <a:chExt cx="5057667" cy="1218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7667" cy="1218928"/>
            </a:xfrm>
            <a:custGeom>
              <a:avLst/>
              <a:gdLst/>
              <a:ahLst/>
              <a:cxnLst/>
              <a:rect r="r" b="b" t="t" l="l"/>
              <a:pathLst>
                <a:path h="1218928" w="5057667">
                  <a:moveTo>
                    <a:pt x="0" y="0"/>
                  </a:moveTo>
                  <a:lnTo>
                    <a:pt x="5057667" y="0"/>
                  </a:lnTo>
                  <a:lnTo>
                    <a:pt x="5057667" y="1218928"/>
                  </a:lnTo>
                  <a:lnTo>
                    <a:pt x="0" y="1218928"/>
                  </a:ln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057667" cy="1266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57996" y="583524"/>
            <a:ext cx="9119952" cy="91199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20650" y="846178"/>
            <a:ext cx="8594644" cy="85946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497037" y="1222581"/>
            <a:ext cx="7841869" cy="7841838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2071" t="0" r="-2207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937507"/>
            <a:ext cx="6829296" cy="347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26"/>
              </a:lnSpc>
            </a:pPr>
            <a:r>
              <a:rPr lang="en-US" sz="13532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1586" y="-360206"/>
            <a:ext cx="8976059" cy="11007412"/>
            <a:chOff x="0" y="0"/>
            <a:chExt cx="2364065" cy="2899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065" cy="2899072"/>
            </a:xfrm>
            <a:custGeom>
              <a:avLst/>
              <a:gdLst/>
              <a:ahLst/>
              <a:cxnLst/>
              <a:rect r="r" b="b" t="t" l="l"/>
              <a:pathLst>
                <a:path h="2899072" w="2364065">
                  <a:moveTo>
                    <a:pt x="0" y="0"/>
                  </a:moveTo>
                  <a:lnTo>
                    <a:pt x="2364065" y="0"/>
                  </a:lnTo>
                  <a:lnTo>
                    <a:pt x="2364065" y="2899072"/>
                  </a:lnTo>
                  <a:lnTo>
                    <a:pt x="0" y="2899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64065" cy="2946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9378" y="2292709"/>
            <a:ext cx="8554622" cy="69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Đặc điểm chung: Việt Nam có khí hậu nhiệt đới gió mùa, với nhiệt độ trung bình hàng năm từ 22°C đến 27°C.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Phân vùng khí hậu:</a:t>
            </a:r>
          </a:p>
          <a:p>
            <a:pPr algn="just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Miền Bắc: Khí hậu cận nhiệt đới ẩm, có 4 mùa rõ rệt (xuân, hạ, thu, đông).</a:t>
            </a:r>
          </a:p>
          <a:p>
            <a:pPr algn="just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Miền Trung: Chịu ảnh hưởng của dãy Trường Sơn, thường có mưa lớn và bão vào mùa thu.</a:t>
            </a:r>
          </a:p>
          <a:p>
            <a:pPr algn="just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Miền Nam: Khí hậu nhiệt đới gió mùa, chỉ có 2 mùa chính (mùa mưa và mùa khô).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Hiện tượng thời tiết cực đoan: Bão, lũ lụt, hạn hán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    =&gt; </a:t>
            </a:r>
            <a:r>
              <a:rPr lang="en-US" sz="2799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 Xảy ra thường xuyên, đặc biệt ở khu vực ven biển và miền Trung.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5852" y="804228"/>
            <a:ext cx="9681177" cy="52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399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THỜI TIẾT VÀ KHÍ HẬU Ở VIỆT NAM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737029" y="-821941"/>
            <a:ext cx="8804453" cy="13206680"/>
            <a:chOff x="0" y="0"/>
            <a:chExt cx="6350000" cy="952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359" t="0" r="-6235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45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8015" y="2284979"/>
            <a:ext cx="14211970" cy="6227891"/>
          </a:xfrm>
          <a:custGeom>
            <a:avLst/>
            <a:gdLst/>
            <a:ahLst/>
            <a:cxnLst/>
            <a:rect r="r" b="b" t="t" l="l"/>
            <a:pathLst>
              <a:path h="6227891" w="14211970">
                <a:moveTo>
                  <a:pt x="0" y="0"/>
                </a:moveTo>
                <a:lnTo>
                  <a:pt x="14211970" y="0"/>
                </a:lnTo>
                <a:lnTo>
                  <a:pt x="14211970" y="6227891"/>
                </a:lnTo>
                <a:lnTo>
                  <a:pt x="0" y="6227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6832" y="568959"/>
            <a:ext cx="549433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Tập dữ liệu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4438" y="385116"/>
            <a:ext cx="17659125" cy="9516767"/>
            <a:chOff x="0" y="0"/>
            <a:chExt cx="4650963" cy="25064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0963" cy="2506474"/>
            </a:xfrm>
            <a:custGeom>
              <a:avLst/>
              <a:gdLst/>
              <a:ahLst/>
              <a:cxnLst/>
              <a:rect r="r" b="b" t="t" l="l"/>
              <a:pathLst>
                <a:path h="2506474" w="4650963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650963" cy="2554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74419" y="4252075"/>
            <a:ext cx="4975136" cy="4619502"/>
            <a:chOff x="0" y="0"/>
            <a:chExt cx="1404030" cy="1303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4030" cy="1303667"/>
            </a:xfrm>
            <a:custGeom>
              <a:avLst/>
              <a:gdLst/>
              <a:ahLst/>
              <a:cxnLst/>
              <a:rect r="r" b="b" t="t" l="l"/>
              <a:pathLst>
                <a:path h="1303667" w="1404030">
                  <a:moveTo>
                    <a:pt x="38903" y="0"/>
                  </a:moveTo>
                  <a:lnTo>
                    <a:pt x="1365127" y="0"/>
                  </a:lnTo>
                  <a:cubicBezTo>
                    <a:pt x="1386613" y="0"/>
                    <a:pt x="1404030" y="17417"/>
                    <a:pt x="1404030" y="38903"/>
                  </a:cubicBezTo>
                  <a:lnTo>
                    <a:pt x="1404030" y="1264764"/>
                  </a:lnTo>
                  <a:cubicBezTo>
                    <a:pt x="1404030" y="1286249"/>
                    <a:pt x="1386613" y="1303667"/>
                    <a:pt x="1365127" y="1303667"/>
                  </a:cubicBezTo>
                  <a:lnTo>
                    <a:pt x="38903" y="1303667"/>
                  </a:lnTo>
                  <a:cubicBezTo>
                    <a:pt x="17417" y="1303667"/>
                    <a:pt x="0" y="1286249"/>
                    <a:pt x="0" y="1264764"/>
                  </a:cubicBezTo>
                  <a:lnTo>
                    <a:pt x="0" y="38903"/>
                  </a:lnTo>
                  <a:cubicBezTo>
                    <a:pt x="0" y="17417"/>
                    <a:pt x="17417" y="0"/>
                    <a:pt x="38903" y="0"/>
                  </a:cubicBezTo>
                  <a:close/>
                </a:path>
              </a:pathLst>
            </a:custGeom>
            <a:solidFill>
              <a:srgbClr val="09336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04030" cy="1351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18664" y="4252075"/>
            <a:ext cx="4940636" cy="4619502"/>
            <a:chOff x="0" y="0"/>
            <a:chExt cx="1394294" cy="1303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4294" cy="1303667"/>
            </a:xfrm>
            <a:custGeom>
              <a:avLst/>
              <a:gdLst/>
              <a:ahLst/>
              <a:cxnLst/>
              <a:rect r="r" b="b" t="t" l="l"/>
              <a:pathLst>
                <a:path h="1303667" w="1394294">
                  <a:moveTo>
                    <a:pt x="39175" y="0"/>
                  </a:moveTo>
                  <a:lnTo>
                    <a:pt x="1355119" y="0"/>
                  </a:lnTo>
                  <a:cubicBezTo>
                    <a:pt x="1365509" y="0"/>
                    <a:pt x="1375473" y="4127"/>
                    <a:pt x="1382820" y="11474"/>
                  </a:cubicBezTo>
                  <a:cubicBezTo>
                    <a:pt x="1390167" y="18821"/>
                    <a:pt x="1394294" y="28785"/>
                    <a:pt x="1394294" y="39175"/>
                  </a:cubicBezTo>
                  <a:lnTo>
                    <a:pt x="1394294" y="1264492"/>
                  </a:lnTo>
                  <a:cubicBezTo>
                    <a:pt x="1394294" y="1286128"/>
                    <a:pt x="1376755" y="1303667"/>
                    <a:pt x="1355119" y="1303667"/>
                  </a:cubicBezTo>
                  <a:lnTo>
                    <a:pt x="39175" y="1303667"/>
                  </a:lnTo>
                  <a:cubicBezTo>
                    <a:pt x="28785" y="1303667"/>
                    <a:pt x="18821" y="1299539"/>
                    <a:pt x="11474" y="1292193"/>
                  </a:cubicBezTo>
                  <a:cubicBezTo>
                    <a:pt x="4127" y="1284846"/>
                    <a:pt x="0" y="1274882"/>
                    <a:pt x="0" y="1264492"/>
                  </a:cubicBezTo>
                  <a:lnTo>
                    <a:pt x="0" y="39175"/>
                  </a:lnTo>
                  <a:cubicBezTo>
                    <a:pt x="0" y="28785"/>
                    <a:pt x="4127" y="18821"/>
                    <a:pt x="11474" y="11474"/>
                  </a:cubicBezTo>
                  <a:cubicBezTo>
                    <a:pt x="18821" y="4127"/>
                    <a:pt x="28785" y="0"/>
                    <a:pt x="39175" y="0"/>
                  </a:cubicBezTo>
                  <a:close/>
                </a:path>
              </a:pathLst>
            </a:custGeom>
            <a:solidFill>
              <a:srgbClr val="09336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94294" cy="1351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0175" y="4252075"/>
            <a:ext cx="4975136" cy="4619502"/>
            <a:chOff x="0" y="0"/>
            <a:chExt cx="1404030" cy="13036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4030" cy="1303667"/>
            </a:xfrm>
            <a:custGeom>
              <a:avLst/>
              <a:gdLst/>
              <a:ahLst/>
              <a:cxnLst/>
              <a:rect r="r" b="b" t="t" l="l"/>
              <a:pathLst>
                <a:path h="1303667" w="1404030">
                  <a:moveTo>
                    <a:pt x="38903" y="0"/>
                  </a:moveTo>
                  <a:lnTo>
                    <a:pt x="1365127" y="0"/>
                  </a:lnTo>
                  <a:cubicBezTo>
                    <a:pt x="1386613" y="0"/>
                    <a:pt x="1404030" y="17417"/>
                    <a:pt x="1404030" y="38903"/>
                  </a:cubicBezTo>
                  <a:lnTo>
                    <a:pt x="1404030" y="1264764"/>
                  </a:lnTo>
                  <a:cubicBezTo>
                    <a:pt x="1404030" y="1286249"/>
                    <a:pt x="1386613" y="1303667"/>
                    <a:pt x="1365127" y="1303667"/>
                  </a:cubicBezTo>
                  <a:lnTo>
                    <a:pt x="38903" y="1303667"/>
                  </a:lnTo>
                  <a:cubicBezTo>
                    <a:pt x="17417" y="1303667"/>
                    <a:pt x="0" y="1286249"/>
                    <a:pt x="0" y="1264764"/>
                  </a:cubicBezTo>
                  <a:lnTo>
                    <a:pt x="0" y="38903"/>
                  </a:lnTo>
                  <a:cubicBezTo>
                    <a:pt x="0" y="17417"/>
                    <a:pt x="17417" y="0"/>
                    <a:pt x="38903" y="0"/>
                  </a:cubicBez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04030" cy="1351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31743" y="4669279"/>
            <a:ext cx="771999" cy="77199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777463" y="4669279"/>
            <a:ext cx="771999" cy="77199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421330" y="4669279"/>
            <a:ext cx="771999" cy="771999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-457665" y="1415424"/>
            <a:ext cx="19203330" cy="2210102"/>
            <a:chOff x="0" y="0"/>
            <a:chExt cx="5057667" cy="5820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57667" cy="582085"/>
            </a:xfrm>
            <a:custGeom>
              <a:avLst/>
              <a:gdLst/>
              <a:ahLst/>
              <a:cxnLst/>
              <a:rect r="r" b="b" t="t" l="l"/>
              <a:pathLst>
                <a:path h="582085" w="5057667">
                  <a:moveTo>
                    <a:pt x="0" y="0"/>
                  </a:moveTo>
                  <a:lnTo>
                    <a:pt x="5057667" y="0"/>
                  </a:lnTo>
                  <a:lnTo>
                    <a:pt x="5057667" y="582085"/>
                  </a:lnTo>
                  <a:lnTo>
                    <a:pt x="0" y="582085"/>
                  </a:ln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5057667" cy="629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60485" y="5654091"/>
            <a:ext cx="3532809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Bộ dữ liệu này ghi lại thông tin thời tiết hàng ngày tại 40 tỉnh/thành phố</a:t>
            </a:r>
          </a:p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ở Việt Nam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91847" y="5654091"/>
            <a:ext cx="410122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Trong khoảng thời gian từ 01/01/2009 đến 18/6/2021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69252" y="1974883"/>
            <a:ext cx="14549495" cy="125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3"/>
              </a:lnSpc>
            </a:pPr>
            <a:r>
              <a:rPr lang="en-US" sz="9300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TỔNG QUAN VỀ DỮ LIỆU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79613" y="5654091"/>
            <a:ext cx="4255434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G</a:t>
            </a: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ồm các thông số về nhiệt độ, tốc độ gió, lượng mưa, độ ẩm và các yếu tố thời tiết khác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45137" y="4668373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90857" y="4668373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534724" y="4668373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76550"/>
            <a:ext cx="10779950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Các tỉnh/thành phố được ghi nhận: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• Miền Bắc: Hà Nội, Hải Phòng, Thái Nguyên, Yên Bái, Hòa Bình, Nam Định, Việt Trì, Uông Bí, Cẩm Phả, Hòn Gai, Hải Dương.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• Miền Trung: Huế, Đà Lạt, Tam Kỳ, Tuy Hòa, Phan Rang, Phan Thiết, Nha Trang, Cam Ranh, Vinh, Thanh Hóa, Quy Nhơn, Pleiku, Buôn Ma Thuột.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• Miền Nam: TP. HCM, Biên Hòa, Cần Thơ, Bạc Liêu, Cà Mau, Long Xuyên, Bến Tre, Sóc Trăng, Mỹ Tho, Rạch Giá, Tân An, Vũng Tàu, Trà Vinh, Châu Đốc, Vĩnh Long.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4391" y="1341283"/>
            <a:ext cx="9728567" cy="67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5100">
                <a:solidFill>
                  <a:srgbClr val="093362"/>
                </a:solidFill>
                <a:latin typeface="Calistoga"/>
                <a:ea typeface="Calistoga"/>
                <a:cs typeface="Calistoga"/>
                <a:sym typeface="Calistoga"/>
              </a:rPr>
              <a:t>THÔNG TIN VỀ TẬP DỮ LIỆU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552151" y="0"/>
            <a:ext cx="6986254" cy="10479381"/>
            <a:chOff x="0" y="0"/>
            <a:chExt cx="6350000" cy="952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3421" t="0" r="-6342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27564"/>
            <a:ext cx="2962599" cy="29625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59130" y="3648600"/>
            <a:ext cx="2962599" cy="29625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12615" y="3594907"/>
            <a:ext cx="2962599" cy="29625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420207" y="3802504"/>
            <a:ext cx="2547416" cy="2547406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566721" y="3856197"/>
            <a:ext cx="2547416" cy="2547406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8949" y="3194487"/>
            <a:ext cx="2547416" cy="2547406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4285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285873" y="3026959"/>
            <a:ext cx="2962599" cy="296259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493464" y="3234555"/>
            <a:ext cx="2547416" cy="2547406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797979" y="3136713"/>
            <a:ext cx="2962599" cy="296259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4005570" y="3344309"/>
            <a:ext cx="2547416" cy="2547406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94352" y="6132141"/>
            <a:ext cx="223129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Tỉnh hoặc thành phố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355900" y="6657651"/>
            <a:ext cx="267520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Nhiệt độ cao nhất (◦C) trong ngày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31186" y="6657651"/>
            <a:ext cx="281848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Tốc độ gió (km/h) trung bình trong ngày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25607" y="2573064"/>
            <a:ext cx="1368786" cy="5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Province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90756" y="3140408"/>
            <a:ext cx="605492" cy="47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MAX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508241" y="3194706"/>
            <a:ext cx="657081" cy="47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WIND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51525" y="6132141"/>
            <a:ext cx="2231294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Nhiệt độ thấp nhất (◦C) trong ngày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534061" y="2573064"/>
            <a:ext cx="466222" cy="46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MIN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70035" y="6145763"/>
            <a:ext cx="28184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Hướng gió theo ký hiệu la bàn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770764" y="2682818"/>
            <a:ext cx="1009732" cy="51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WIND_D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311978" y="769664"/>
            <a:ext cx="691038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Ý nghĩa các cột dữ liệu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27564"/>
            <a:ext cx="2962599" cy="29625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59130" y="3648600"/>
            <a:ext cx="2962599" cy="29625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12615" y="3594907"/>
            <a:ext cx="2962599" cy="29625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94352" y="6132141"/>
            <a:ext cx="223129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Lượng mưa (mm) trong ngày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55900" y="6657651"/>
            <a:ext cx="267520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Độ ẩm trung bình (%) trong ngày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31186" y="6657651"/>
            <a:ext cx="281848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Áp suất khí quyển trung bình trong ngày (hPa)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84941" y="2573064"/>
            <a:ext cx="650117" cy="47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rain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0715" y="3140408"/>
            <a:ext cx="905575" cy="49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HUMIDI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22268" y="3194706"/>
            <a:ext cx="1429026" cy="57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PRESSURE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420207" y="3802504"/>
            <a:ext cx="2547416" cy="2547406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3333" t="0" r="-33333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566721" y="3856197"/>
            <a:ext cx="2547416" cy="2547406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9974" t="0" r="-19974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36291" y="3235160"/>
            <a:ext cx="2547416" cy="2547406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285873" y="3026959"/>
            <a:ext cx="2962599" cy="296259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651525" y="6132141"/>
            <a:ext cx="2231294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Mức độ mây che phủ trung bình (%) trong ngày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20852" y="2573064"/>
            <a:ext cx="892640" cy="49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CLOUD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493464" y="3234555"/>
            <a:ext cx="2547416" cy="2547406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74" t="0" r="-274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797979" y="3136713"/>
            <a:ext cx="2962599" cy="296259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870035" y="6145763"/>
            <a:ext cx="281848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Ngày ghi nhận dữ liệu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YYYY-MM-DD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926271" y="2682818"/>
            <a:ext cx="698719" cy="48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DATE</a:t>
            </a:r>
          </a:p>
        </p:txBody>
      </p: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4005570" y="3344309"/>
            <a:ext cx="2547416" cy="2547406"/>
            <a:chOff x="0" y="0"/>
            <a:chExt cx="6350000" cy="63499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5311978" y="466725"/>
            <a:ext cx="691038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Ý nghĩa các cột dữ liệu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9514" y="1056241"/>
            <a:ext cx="9931169" cy="8174518"/>
          </a:xfrm>
          <a:custGeom>
            <a:avLst/>
            <a:gdLst/>
            <a:ahLst/>
            <a:cxnLst/>
            <a:rect r="r" b="b" t="t" l="l"/>
            <a:pathLst>
              <a:path h="8174518" w="9931169">
                <a:moveTo>
                  <a:pt x="0" y="0"/>
                </a:moveTo>
                <a:lnTo>
                  <a:pt x="9931169" y="0"/>
                </a:lnTo>
                <a:lnTo>
                  <a:pt x="9931169" y="8174518"/>
                </a:lnTo>
                <a:lnTo>
                  <a:pt x="0" y="817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1122" y="3866578"/>
            <a:ext cx="3027269" cy="253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5"/>
              </a:lnSpc>
            </a:pPr>
            <a:r>
              <a:rPr lang="en-US" sz="5400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BẢNG </a:t>
            </a:r>
          </a:p>
          <a:p>
            <a:pPr algn="ctr">
              <a:lnSpc>
                <a:spcPts val="6695"/>
              </a:lnSpc>
            </a:pPr>
            <a:r>
              <a:rPr lang="en-US" sz="5400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HƯỚNG </a:t>
            </a:r>
          </a:p>
          <a:p>
            <a:pPr algn="ctr">
              <a:lnSpc>
                <a:spcPts val="6695"/>
              </a:lnSpc>
            </a:pPr>
            <a:r>
              <a:rPr lang="en-US" sz="5400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GIÓ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9465012"/>
            <a:ext cx="768627" cy="723900"/>
            <a:chOff x="0" y="0"/>
            <a:chExt cx="202437" cy="1906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437" cy="190657"/>
            </a:xfrm>
            <a:custGeom>
              <a:avLst/>
              <a:gdLst/>
              <a:ahLst/>
              <a:cxnLst/>
              <a:rect r="r" b="b" t="t" l="l"/>
              <a:pathLst>
                <a:path h="190657" w="202437">
                  <a:moveTo>
                    <a:pt x="95328" y="0"/>
                  </a:moveTo>
                  <a:lnTo>
                    <a:pt x="107108" y="0"/>
                  </a:lnTo>
                  <a:cubicBezTo>
                    <a:pt x="132391" y="0"/>
                    <a:pt x="156638" y="10043"/>
                    <a:pt x="174516" y="27921"/>
                  </a:cubicBezTo>
                  <a:cubicBezTo>
                    <a:pt x="192393" y="45799"/>
                    <a:pt x="202437" y="70046"/>
                    <a:pt x="202437" y="95328"/>
                  </a:cubicBezTo>
                  <a:lnTo>
                    <a:pt x="202437" y="95328"/>
                  </a:lnTo>
                  <a:cubicBezTo>
                    <a:pt x="202437" y="147977"/>
                    <a:pt x="159757" y="190657"/>
                    <a:pt x="107108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CEDA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2437" cy="23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DAGbf631JIg</dc:identifier>
  <dcterms:modified xsi:type="dcterms:W3CDTF">2011-08-01T06:04:30Z</dcterms:modified>
  <cp:revision>1</cp:revision>
  <dc:title>TQH_Đồ án cuối kỳ</dc:title>
</cp:coreProperties>
</file>